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9.png"/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12" Type="http://schemas.microsoft.com/office/2007/relationships/hdphoto" Target="../media/hdphoto6.wdp"/><Relationship Id="rId2" Type="http://schemas.openxmlformats.org/officeDocument/2006/relationships/image" Target="../media/image3.png"/><Relationship Id="rId16" Type="http://schemas.microsoft.com/office/2007/relationships/hdphoto" Target="../media/hdphoto8.wdp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microsoft.com/office/2007/relationships/hdphoto" Target="../media/hdphoto5.wdp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microsoft.com/office/2007/relationships/hdphoto" Target="../media/hdphoto10.wdp"/><Relationship Id="rId4" Type="http://schemas.microsoft.com/office/2007/relationships/hdphoto" Target="../media/hdphoto9.wdp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microsoft.com/office/2007/relationships/hdphoto" Target="../media/hdphoto13.wdp"/><Relationship Id="rId4" Type="http://schemas.microsoft.com/office/2007/relationships/hdphoto" Target="../media/hdphoto11.wdp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microsoft.com/office/2007/relationships/hdphoto" Target="../media/hdphoto15.wdp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microsoft.com/office/2007/relationships/hdphoto" Target="../media/hdphoto16.wdp"/><Relationship Id="rId4" Type="http://schemas.microsoft.com/office/2007/relationships/hdphoto" Target="../media/hdphoto14.wdp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hdphoto" Target="../media/hdphoto18.wdp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microsoft.com/office/2007/relationships/hdphoto" Target="../media/hdphoto19.wdp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g"/><Relationship Id="rId7" Type="http://schemas.openxmlformats.org/officeDocument/2006/relationships/image" Target="../media/image53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6.png"/><Relationship Id="rId5" Type="http://schemas.openxmlformats.org/officeDocument/2006/relationships/image" Target="../media/image51.pn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microsoft.com/office/2007/relationships/hdphoto" Target="../media/hdphoto2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11" y="-9128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3233" y="1453952"/>
            <a:ext cx="8247730" cy="30173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Игры на согласование существительных с числительными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0" b="9945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90442"/>
            <a:ext cx="2340471" cy="276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50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855"/>
            <a:ext cx="914400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27984" y="13855"/>
            <a:ext cx="471601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1.«Ёжик» </a:t>
            </a:r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(Согласование в Именительном            и Винительном падежах)</a:t>
            </a:r>
            <a:endParaRPr lang="ru-RU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Пошёл ёжик в лес </a:t>
            </a:r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гулять,</a:t>
            </a:r>
            <a:endParaRPr lang="ru-RU" sz="20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Стал </a:t>
            </a:r>
            <a:r>
              <a:rPr lang="ru-RU" sz="2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грибочки собирать</a:t>
            </a:r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Раз, два, три, четыре, пять –</a:t>
            </a:r>
          </a:p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Будет он грибы считать!</a:t>
            </a:r>
          </a:p>
          <a:p>
            <a:pPr algn="ctr"/>
            <a:r>
              <a:rPr lang="ru-RU" sz="2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ru-RU" sz="20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</a:t>
            </a:r>
            <a:r>
              <a:rPr lang="ru-RU" sz="2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дин гриб, два гриба…)</a:t>
            </a:r>
          </a:p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Ёжику ты подскажи:</a:t>
            </a:r>
          </a:p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Где съедобные грибы?</a:t>
            </a:r>
          </a:p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Сколько можно ему взять,</a:t>
            </a:r>
          </a:p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Сколько лучше бы не брать.</a:t>
            </a:r>
          </a:p>
          <a:p>
            <a:pPr algn="ctr"/>
            <a:r>
              <a:rPr lang="ru-RU" sz="2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(Можно взять один съедобный гриб…)</a:t>
            </a:r>
            <a:endParaRPr lang="ru-RU" sz="20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42855"/>
            <a:ext cx="2507735" cy="3135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964" l="6855" r="9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015" y="4776077"/>
            <a:ext cx="2570713" cy="3429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8996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167" y="3757610"/>
            <a:ext cx="2106739" cy="28101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996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339704"/>
            <a:ext cx="2223134" cy="16459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89964" l="6855" r="9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596" y="5741339"/>
            <a:ext cx="1958776" cy="149847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595" b="89964" l="258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88" y="1433414"/>
            <a:ext cx="2354690" cy="26847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95" b="89964" l="258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35133" y="2004076"/>
            <a:ext cx="183148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90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3" y="0"/>
            <a:ext cx="915708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1920" y="0"/>
            <a:ext cx="577428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        2. «Букет» </a:t>
            </a:r>
          </a:p>
          <a:p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(Согласование в Именительном падеже)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Маша букет из цветов собирала.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Каждый цветочек она посчитала.</a:t>
            </a:r>
          </a:p>
          <a:p>
            <a:r>
              <a:rPr lang="ru-RU" sz="2000" b="1" i="1" dirty="0" smtClean="0">
                <a:solidFill>
                  <a:srgbClr val="7030A0"/>
                </a:solidFill>
              </a:rPr>
              <a:t>(Один цветочек, два цветочка…)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      Сложила их Маша в огромный букет.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      Какой же встречается чаще здесь цвет?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      Ты каждого цвета цветы посчитай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      И больше каких скорей называй!</a:t>
            </a:r>
          </a:p>
          <a:p>
            <a:r>
              <a:rPr lang="ru-RU" sz="2000" b="1" i="1" dirty="0">
                <a:solidFill>
                  <a:srgbClr val="7030A0"/>
                </a:solidFill>
              </a:rPr>
              <a:t> </a:t>
            </a:r>
            <a:r>
              <a:rPr lang="ru-RU" sz="2000" b="1" i="1" dirty="0" smtClean="0">
                <a:solidFill>
                  <a:srgbClr val="7030A0"/>
                </a:solidFill>
              </a:rPr>
              <a:t>      (Один красный цветочек…)</a:t>
            </a:r>
          </a:p>
          <a:p>
            <a:endParaRPr lang="ru-RU" sz="2000" b="1" i="1" dirty="0" smtClean="0"/>
          </a:p>
          <a:p>
            <a:endParaRPr lang="ru-RU" b="1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1" b="100000" l="993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62" t="42879" r="33450" b="7856"/>
          <a:stretch/>
        </p:blipFill>
        <p:spPr>
          <a:xfrm>
            <a:off x="5424071" y="4868594"/>
            <a:ext cx="1554223" cy="19894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47460" l="0" r="330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168" b="47113"/>
          <a:stretch/>
        </p:blipFill>
        <p:spPr>
          <a:xfrm>
            <a:off x="2945955" y="2477121"/>
            <a:ext cx="1037848" cy="19037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148" b="89954" l="58891" r="899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0000"/>
          <a:stretch/>
        </p:blipFill>
        <p:spPr>
          <a:xfrm>
            <a:off x="4211962" y="3068960"/>
            <a:ext cx="2159886" cy="21598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342" b="94457" l="2656" r="411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344" r="63086"/>
          <a:stretch/>
        </p:blipFill>
        <p:spPr>
          <a:xfrm>
            <a:off x="7379832" y="4868594"/>
            <a:ext cx="1328793" cy="19314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1" t="19115" r="26329" b="13244"/>
          <a:stretch/>
        </p:blipFill>
        <p:spPr>
          <a:xfrm>
            <a:off x="7379832" y="2767351"/>
            <a:ext cx="1503235" cy="24348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236" b="98730" l="9931" r="945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009" y="4675465"/>
            <a:ext cx="2182535" cy="21825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36" b="87529" l="7078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3" y="2060848"/>
            <a:ext cx="3599695" cy="359969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74088" y="2175696"/>
            <a:ext cx="4481991" cy="448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074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44" b="89954" l="9931" r="993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9944" y="2348880"/>
            <a:ext cx="5255880" cy="5255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1" b="99423" l="9931" r="899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186" y="2060848"/>
            <a:ext cx="1584176" cy="1584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" t="13244"/>
          <a:stretch/>
        </p:blipFill>
        <p:spPr>
          <a:xfrm>
            <a:off x="3383120" y="3933056"/>
            <a:ext cx="1959884" cy="18262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4" t="24020"/>
          <a:stretch/>
        </p:blipFill>
        <p:spPr>
          <a:xfrm>
            <a:off x="7524328" y="3122076"/>
            <a:ext cx="2506607" cy="23915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06" t="18632"/>
          <a:stretch/>
        </p:blipFill>
        <p:spPr>
          <a:xfrm rot="924615" flipH="1">
            <a:off x="3698485" y="2187769"/>
            <a:ext cx="1245868" cy="11815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16323"/>
          <a:stretch/>
        </p:blipFill>
        <p:spPr>
          <a:xfrm flipH="1">
            <a:off x="6291274" y="5080114"/>
            <a:ext cx="1879282" cy="165939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3528" y="188640"/>
            <a:ext cx="474091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3. «Кошки»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(Согласование в Творительном падеже)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Мальчик Саша бежал по дорожке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И на пути ему встретились кошки.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Хоть очень быстро Саша  бежал,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Кошек он всех по пути сосчитал.</a:t>
            </a:r>
          </a:p>
          <a:p>
            <a:r>
              <a:rPr lang="ru-RU" sz="2000" b="1" i="1" dirty="0" smtClean="0">
                <a:solidFill>
                  <a:srgbClr val="7030A0"/>
                </a:solidFill>
              </a:rPr>
              <a:t>(Повстречался с одной кошкой</a:t>
            </a:r>
            <a:r>
              <a:rPr lang="ru-RU" b="1" i="1" dirty="0" smtClean="0">
                <a:solidFill>
                  <a:srgbClr val="7030A0"/>
                </a:solidFill>
              </a:rPr>
              <a:t>…)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95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30285" l="68336" r="997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31" r="3538" b="69422"/>
          <a:stretch/>
        </p:blipFill>
        <p:spPr>
          <a:xfrm rot="3754316">
            <a:off x="7715934" y="5571380"/>
            <a:ext cx="1058040" cy="13896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560" y="2132856"/>
            <a:ext cx="3289441" cy="49355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5600" l="9986" r="982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69" t="7121"/>
          <a:stretch/>
        </p:blipFill>
        <p:spPr>
          <a:xfrm rot="1267660">
            <a:off x="144407" y="61934"/>
            <a:ext cx="1080120" cy="13161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27845" y="3271373"/>
            <a:ext cx="816935" cy="12162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1297" b="93857" l="63823" r="976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453" t="36831" r="4926" b="8766"/>
          <a:stretch/>
        </p:blipFill>
        <p:spPr>
          <a:xfrm rot="5400000">
            <a:off x="276556" y="5524547"/>
            <a:ext cx="997527" cy="166361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67258" y="-88495"/>
            <a:ext cx="453811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4</a:t>
            </a:r>
            <a:r>
              <a:rPr lang="ru-RU" sz="2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«Маша – растеряша»</a:t>
            </a:r>
          </a:p>
          <a:p>
            <a:r>
              <a:rPr lang="ru-RU" sz="2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(Согласование в  Винительном падеже)</a:t>
            </a:r>
          </a:p>
          <a:p>
            <a:r>
              <a:rPr lang="ru-RU" sz="2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Стоит и плачет Маша,</a:t>
            </a:r>
          </a:p>
          <a:p>
            <a:r>
              <a:rPr lang="ru-RU" sz="2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Маша – растеряша.</a:t>
            </a:r>
          </a:p>
          <a:p>
            <a:r>
              <a:rPr lang="ru-RU" sz="2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Маша в куколки играла,</a:t>
            </a:r>
          </a:p>
          <a:p>
            <a:r>
              <a:rPr lang="ru-RU" sz="2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 всех кукол растеряла!</a:t>
            </a:r>
          </a:p>
          <a:p>
            <a:r>
              <a:rPr lang="ru-RU" sz="2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Помоги ей всех собрать,</a:t>
            </a:r>
          </a:p>
          <a:p>
            <a:r>
              <a:rPr lang="ru-RU" sz="2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 не забудь их сосчитать.</a:t>
            </a:r>
          </a:p>
          <a:p>
            <a:r>
              <a:rPr lang="ru-RU" sz="2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(Нашла (нашёл) одну куклу</a:t>
            </a:r>
            <a:r>
              <a:rPr lang="ru-RU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…)</a:t>
            </a:r>
            <a:endParaRPr lang="ru-RU" b="1" i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4883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5" t="14398" r="17285" b="17862"/>
          <a:stretch/>
        </p:blipFill>
        <p:spPr>
          <a:xfrm flipH="1">
            <a:off x="395536" y="3652496"/>
            <a:ext cx="1296144" cy="13909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5" t="14398" r="17285" b="17862"/>
          <a:stretch/>
        </p:blipFill>
        <p:spPr>
          <a:xfrm flipH="1">
            <a:off x="179512" y="5384740"/>
            <a:ext cx="1296144" cy="13909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5" t="14398" r="17285" b="17862"/>
          <a:stretch/>
        </p:blipFill>
        <p:spPr>
          <a:xfrm>
            <a:off x="1723015" y="5229200"/>
            <a:ext cx="1296144" cy="13909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5" t="14398" r="17285" b="17862"/>
          <a:stretch/>
        </p:blipFill>
        <p:spPr>
          <a:xfrm>
            <a:off x="6180259" y="3435411"/>
            <a:ext cx="1296144" cy="13909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5" t="14398" r="17285" b="17862"/>
          <a:stretch/>
        </p:blipFill>
        <p:spPr>
          <a:xfrm flipH="1">
            <a:off x="3019159" y="3358320"/>
            <a:ext cx="1296144" cy="13909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2" t="17093"/>
          <a:stretch/>
        </p:blipFill>
        <p:spPr>
          <a:xfrm>
            <a:off x="-120680" y="725600"/>
            <a:ext cx="4692680" cy="42285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1" b="96767" l="9931" r="899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204" y="1436680"/>
            <a:ext cx="3599695" cy="35996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19" y="179467"/>
            <a:ext cx="1092266" cy="109226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" t="26715"/>
          <a:stretch/>
        </p:blipFill>
        <p:spPr>
          <a:xfrm>
            <a:off x="4405568" y="4347988"/>
            <a:ext cx="4845525" cy="381267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90394"/>
            <a:ext cx="2623623" cy="17232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064" y="3528386"/>
            <a:ext cx="2295872" cy="150798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50358" y="179466"/>
            <a:ext cx="4524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6. «Лиса и зайцы» </a:t>
            </a:r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(Согласование в Винительном падеже)</a:t>
            </a:r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Зайцев хотела лисичка поймать,</a:t>
            </a:r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Но не смогла никого отыскать.</a:t>
            </a:r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Спряталось сколько зайцев узнай – </a:t>
            </a:r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Ты их скорее всех сосчитай.</a:t>
            </a:r>
          </a:p>
          <a:p>
            <a:r>
              <a:rPr lang="ru-RU" b="1" i="1" dirty="0" smtClean="0">
                <a:solidFill>
                  <a:srgbClr val="7030A0"/>
                </a:solidFill>
              </a:rPr>
              <a:t>(Не поймала одного зайца…)</a:t>
            </a:r>
          </a:p>
        </p:txBody>
      </p:sp>
    </p:spTree>
    <p:extLst>
      <p:ext uri="{BB962C8B-B14F-4D97-AF65-F5344CB8AC3E}">
        <p14:creationId xmlns:p14="http://schemas.microsoft.com/office/powerpoint/2010/main" val="684169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6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060848"/>
            <a:ext cx="2592288" cy="34221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46" y="3212976"/>
            <a:ext cx="1642492" cy="16424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0232" y="836712"/>
            <a:ext cx="1844824" cy="184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301" y="4113961"/>
            <a:ext cx="2276872" cy="22768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22866"/>
          <a:stretch/>
        </p:blipFill>
        <p:spPr>
          <a:xfrm>
            <a:off x="6968630" y="2621740"/>
            <a:ext cx="2175370" cy="17848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02"/>
          <a:stretch/>
        </p:blipFill>
        <p:spPr>
          <a:xfrm>
            <a:off x="3635896" y="308482"/>
            <a:ext cx="3599695" cy="290128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47060"/>
            <a:ext cx="55886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6. «Бабочки»</a:t>
            </a: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Согласование в Предложном падеже)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Котёнок Тишка песни петь любил,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И с бабочками Тишка уже давно дружил.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Он песенки о бабочках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для каждой исполнял.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Ведь самыми прекрасными он бабочек считал!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(Котёнок пел об одной бабочке…)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250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768" y="0"/>
            <a:ext cx="2025587" cy="143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770" y="1389746"/>
            <a:ext cx="642811" cy="6386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699" y="396655"/>
            <a:ext cx="642811" cy="638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968" y="2715900"/>
            <a:ext cx="642811" cy="6386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996" y="2828592"/>
            <a:ext cx="1999683" cy="36503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106" y="3704655"/>
            <a:ext cx="3130648" cy="30807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3390" l="2740" r="9617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522" y="3704655"/>
            <a:ext cx="2333773" cy="27482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02" y="3372102"/>
            <a:ext cx="3413332" cy="34133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549" y="1167526"/>
            <a:ext cx="3329110" cy="33291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36997" y="266778"/>
            <a:ext cx="399936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7. «Снеговики»</a:t>
            </a:r>
          </a:p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(Согласование в Дательном падеже)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Миша очень снег любил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И снеговиков зимой лепил.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Что б </a:t>
            </a:r>
            <a:r>
              <a:rPr lang="ru-RU" b="1" i="1" smtClean="0">
                <a:solidFill>
                  <a:srgbClr val="002060"/>
                </a:solidFill>
              </a:rPr>
              <a:t>у каждого был </a:t>
            </a:r>
            <a:r>
              <a:rPr lang="ru-RU" b="1" i="1" dirty="0" smtClean="0">
                <a:solidFill>
                  <a:srgbClr val="002060"/>
                </a:solidFill>
              </a:rPr>
              <a:t>нос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Он морковки всем принёс.</a:t>
            </a:r>
          </a:p>
          <a:p>
            <a:r>
              <a:rPr lang="ru-RU" b="1" i="1" dirty="0" smtClean="0">
                <a:solidFill>
                  <a:srgbClr val="7030A0"/>
                </a:solidFill>
              </a:rPr>
              <a:t>(Сделал нос одному снеговику…)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430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365</Words>
  <Application>Microsoft Office PowerPoint</Application>
  <PresentationFormat>Экран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User</cp:lastModifiedBy>
  <cp:revision>27</cp:revision>
  <dcterms:created xsi:type="dcterms:W3CDTF">2011-07-11T17:15:38Z</dcterms:created>
  <dcterms:modified xsi:type="dcterms:W3CDTF">2020-04-27T16:21:38Z</dcterms:modified>
</cp:coreProperties>
</file>